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none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none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EC20E35-A176-4012-BC5E-935CFFF8708E}" styleName="보통 스타일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none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밝은 스타일 1 - 강조 4">
    <a:wholeTbl>
      <a:tcTxStyle>
        <a:fontRef idx="none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none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none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1"/>
    <p:restoredTop sz="89852"/>
  </p:normalViewPr>
  <p:slideViewPr>
    <p:cSldViewPr>
      <p:cViewPr>
        <p:scale>
          <a:sx n="82" d="100"/>
          <a:sy n="82" d="100"/>
        </p:scale>
        <p:origin x="-90" y="-414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45E2D058-9647-498D-80EE-CE627AFC868E}" type="datetime1">
              <a:rPr lang="en-US" altLang="en-US"/>
              <a:pPr lvl="0"/>
              <a:t>4/18/2017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6A9E2FA5-B3E2-4FD0-82DC-30615C514BD7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672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7AB488F7-1FAC-40D2-BB7E-BA3CE28D8950}" type="datetime1">
              <a:rPr lang="en-US" altLang="en-US"/>
              <a:pPr lvl="0"/>
              <a:t>4/18/2017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en-US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CA2D21D1-52E2-420B-B491-CFF6D7BB79FB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78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A2D21D1-52E2-420B-B491-CFF6D7BB79FB}" type="slidenum">
              <a:rPr lang="en-US" altLang="en-US"/>
              <a:pPr lvl="0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iseño predeterminado">
    <p:bg>
      <p:bgPr>
        <a:blipFill dpi="0" rotWithShape="0">
          <a:blip r:embed="rId14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>
              <a:defRPr sz="1400">
                <a:ea typeface="굴림"/>
              </a:defRPr>
            </a:lvl1pPr>
          </a:lstStyle>
          <a:p>
            <a:pPr defTabSz="1440180"/>
            <a:fld id="{924D437E-7C99-4098-A3C7-18F6FB005456}" type="datetime1">
              <a:rPr lang="en-US" altLang="ko-KR">
                <a:solidFill>
                  <a:prstClr val="black">
                    <a:tint val="75000"/>
                  </a:prstClr>
                </a:solidFill>
              </a:rPr>
              <a:pPr defTabSz="1440180"/>
              <a:t>4/18/2017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ctr">
              <a:defRPr sz="1400">
                <a:ea typeface="굴림"/>
              </a:defRPr>
            </a:lvl1pPr>
          </a:lstStyle>
          <a:p>
            <a:pPr defTabSz="1440180"/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1400">
                <a:ea typeface="굴림"/>
              </a:defRPr>
            </a:lvl1pPr>
          </a:lstStyle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18.pn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어린이 보호구역</a:t>
            </a:r>
            <a:b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</a:b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교통사고 방지 시스템</a:t>
            </a:r>
            <a:endParaRPr lang="ko-KR" altLang="en-US" sz="23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팀원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2012154040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임현창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2012154042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정재천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2012152046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최지훈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/>
              <a:t>김천시 </a:t>
            </a:r>
            <a:r>
              <a:rPr lang="en-US" altLang="ko-KR" sz="2000"/>
              <a:t>'</a:t>
            </a:r>
            <a:r>
              <a:rPr lang="ko-KR" altLang="en-US" sz="2000"/>
              <a:t>보행자 자동인식 신호기</a:t>
            </a:r>
            <a:r>
              <a:rPr lang="en-US" altLang="ko-KR" sz="200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har char="-"/>
            </a:pPr>
            <a:r>
              <a:rPr lang="ko-KR" altLang="en-US" sz="2000"/>
              <a:t>길 건너려는 보행자가 있으면 신호등이 녹색으로 변화</a:t>
            </a:r>
          </a:p>
          <a:p>
            <a:pPr marL="342900" indent="-342900">
              <a:buChar char="-"/>
            </a:pPr>
            <a:r>
              <a:rPr lang="ko-KR" altLang="en-US" sz="2000"/>
              <a:t>보행자 작동 신호기를 보완한 것</a:t>
            </a:r>
            <a:endParaRPr lang="en-US" altLang="ko-KR" sz="20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138109" y="1629410"/>
            <a:ext cx="5988685" cy="3368675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운전 중 보행자가 지나갈 경우 차량 속도가 줄거나 멈춘다</a:t>
            </a:r>
            <a:r>
              <a:rPr lang="en-US" altLang="ko-KR" sz="20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자동긴급제동시스템</a:t>
            </a:r>
            <a:r>
              <a:rPr lang="en-US" altLang="ko-KR" sz="2000"/>
              <a:t>(AEB)</a:t>
            </a:r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연구 및 사례</a:t>
            </a:r>
            <a:r>
              <a:rPr lang="en-US" altLang="ko-KR" sz="2400" b="1"/>
              <a:t> </a:t>
            </a:r>
            <a:r>
              <a:rPr lang="ko-KR" altLang="en-US" sz="2400" b="1"/>
              <a:t>비교</a:t>
            </a:r>
            <a:endParaRPr lang="ko-KR" altLang="en-US" sz="240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587"/>
                <a:gridCol w="6353175"/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보행자 자동인식 신호기</a:t>
                      </a:r>
                      <a:endParaRPr lang="en-US" altLang="ko-KR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경우에 따라 교통 흐름이 크게 정체될 가능성이 있음</a:t>
                      </a:r>
                      <a:endParaRPr lang="ko-KR" altLang="en-US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936626">
                <a:tc>
                  <a:txBody>
                    <a:bodyPr/>
                    <a:lstStyle/>
                    <a:p>
                      <a:pPr lvl="0"/>
                      <a:r>
                        <a:rPr lang="ko-KR" altLang="en-US" sz="2000"/>
                        <a:t>자동긴급제동시스템</a:t>
                      </a:r>
                      <a:r>
                        <a:rPr lang="en-US" altLang="ko-KR" sz="2000"/>
                        <a:t>(AEB)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개인 차량의 설치하는 것이므로 설치하지 않은 차량이거나 </a:t>
                      </a:r>
                      <a:r>
                        <a:rPr lang="en-US" altLang="ko-KR" sz="2000"/>
                        <a:t>AEB</a:t>
                      </a:r>
                      <a:r>
                        <a:rPr lang="ko-KR" altLang="en-US" sz="2000"/>
                        <a:t>가 고장 난 경우 사고 가능성이 증가</a:t>
                      </a:r>
                    </a:p>
                    <a:p>
                      <a:pPr latinLnBrk="1"/>
                      <a:r>
                        <a:rPr lang="ko-KR" altLang="en-US" sz="2000"/>
                        <a:t>금전적인 비용 부담이 큼</a:t>
                      </a:r>
                      <a:r>
                        <a:rPr lang="en-US" altLang="ko-KR" sz="2000"/>
                        <a:t>.</a:t>
                      </a:r>
                      <a:endParaRPr lang="ko-KR" altLang="en-US" sz="20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어린이 보호구역</a:t>
                      </a:r>
                    </a:p>
                    <a:p>
                      <a:pPr latinLnBrk="1"/>
                      <a:r>
                        <a:rPr lang="ko-KR" altLang="en-US" sz="2000"/>
                        <a:t>교통사고 방지 표지판</a:t>
                      </a:r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일반적인 어린이 보호구역에 설치가 가능하며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비교적 저렴한 비용으로 어린이의 교통 안전을</a:t>
                      </a:r>
                      <a:r>
                        <a:rPr lang="en-US" altLang="ko-KR" sz="2000"/>
                        <a:t> </a:t>
                      </a:r>
                      <a:r>
                        <a:rPr lang="ko-KR" altLang="en-US" sz="2000"/>
                        <a:t>확보하고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차량 외부의 카메라를 이용하여 사각지대를 줄임</a:t>
                      </a:r>
                      <a:r>
                        <a:rPr lang="en-US" altLang="ko-KR" sz="2000"/>
                        <a:t>.</a:t>
                      </a:r>
                      <a:endParaRPr lang="ko-KR" altLang="en-US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위험상황 판단</a:t>
            </a:r>
          </a:p>
          <a:p>
            <a:pPr lvl="0"/>
            <a:r>
              <a:rPr lang="ko-KR" altLang="en-US" b="1"/>
              <a:t>시나리오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도로 촬영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 defTabSz="1080135">
              <a:spcBef>
                <a:spcPct val="0"/>
              </a:spcBef>
              <a:spcAft>
                <a:spcPct val="0"/>
              </a:spcAft>
            </a:pPr>
            <a:r>
              <a:rPr lang="ko-KR" altLang="en-US" sz="1000">
                <a:latin typeface="Arial"/>
                <a:cs typeface="Arial"/>
              </a:rPr>
              <a:t>보행자가 차도로 접근하는가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종료 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안전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보행자가 차도에 있음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경보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전광판으로만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>
                <a:latin typeface="Arial"/>
                <a:cs typeface="Arial"/>
              </a:rPr>
              <a:t>보행자 차도로 접근 중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주의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다이아몬드 30"/>
          <p:cNvSpPr/>
          <p:nvPr/>
        </p:nvSpPr>
        <p:spPr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4" name="직선 화살표 연결선 53"/>
          <p:cNvCxnSpPr>
            <a:stCxn id="21" idx="2"/>
            <a:endCxn id="15" idx="0"/>
          </p:cNvCxnSpPr>
          <p:nvPr/>
        </p:nvCxnSpPr>
        <p:spPr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3" name="직선 화살표 연결선 62"/>
          <p:cNvCxnSpPr>
            <a:stCxn id="9" idx="2"/>
            <a:endCxn id="29" idx="0"/>
          </p:cNvCxnSpPr>
          <p:nvPr/>
        </p:nvCxnSpPr>
        <p:spPr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차도에 있으며 차량이 접근하는 경우 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이가 차도에 있음을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6181725" y="1885950"/>
              <a:ext cx="904875" cy="1750060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1 – </a:t>
            </a:r>
            <a:r>
              <a:rPr lang="ko-KR" altLang="en-US" b="1"/>
              <a:t>차도에 보행자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차도로 뛰어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드는 행동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어린이의 접근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5213081" y="2459746"/>
              <a:ext cx="787953" cy="1525433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2 – </a:t>
            </a:r>
            <a:r>
              <a:rPr lang="ko-KR" altLang="en-US" b="1"/>
              <a:t>보행자 접근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10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인도를 벗어나는 행동을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전광판으로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가 횡단 중임을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3 – </a:t>
            </a:r>
            <a:r>
              <a:rPr lang="ko-KR" altLang="en-US" b="1"/>
              <a:t>차도에 보행자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오드로이드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사람 및 차량 탐지 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4073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기존의 학습된 물체 형태를 이용해서 사람과 차량을 탐지한다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detect(UMat&amp; img) 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클래스 내부 CascadeClassifier로 학습된 형태 정보를 이용하여 입력 인자로 받은 영상에서 사람 및 차량을 찾고 입력 영상에 해당 Object의 영역을 표시한다</a:t>
                      </a: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isFound()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isFound(void)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현재 영상에서 찾는 Object가 있으면 true, 존재하지 않으면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detect()결과 입력 영상에서 찾으려는 Object가 존재하는지 검사한다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위험상황 판단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보행자의 위치를 파악하여 위험상황을 판단한다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judgeRiskSituation()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judgeRiskSituation(const vector&lt;Rect&gt; &amp;pedestrians, const vector&lt;Rect&gt; &amp;vehicles)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true, 존재하지 않으면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pPr lvl="0"/>
            <a:r>
              <a:rPr lang="ko-KR" altLang="en-US"/>
              <a:t>목차</a:t>
            </a:r>
            <a:endParaRPr lang="en-US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8" y="1495841"/>
              <a:ext cx="5736375" cy="11088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지적사항 및 답변</a:t>
              </a:r>
              <a:endParaRPr lang="en-US" altLang="en-US" sz="2399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1668597"/>
            <a:ext cx="4376520" cy="2598736"/>
            <a:chOff x="4113734" y="-3770633"/>
            <a:chExt cx="9860722" cy="6355651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238079" y="-3770185"/>
              <a:ext cx="5736375" cy="11283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현황</a:t>
              </a:r>
              <a:endParaRPr lang="en-US" altLang="en-US" sz="2399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7" y="1143000"/>
            <a:ext cx="3653616" cy="1524133"/>
            <a:chOff x="4113734" y="-1142508"/>
            <a:chExt cx="8231950" cy="3727526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609309" y="-1137849"/>
              <a:ext cx="5736375" cy="11241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구성도</a:t>
              </a:r>
              <a:endParaRPr lang="en-US" altLang="en-US" sz="2399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499076" y="1143133"/>
            <a:ext cx="3237548" cy="1514077"/>
            <a:chOff x="3862333" y="1462930"/>
            <a:chExt cx="7294509" cy="3702933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862331" y="4053009"/>
              <a:ext cx="5736375" cy="111285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관련연구 및 사례</a:t>
              </a:r>
              <a:endParaRPr lang="en-US" altLang="en-US" sz="2399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49"/>
              <a:ext cx="5736375" cy="11287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업무 분담</a:t>
              </a:r>
              <a:endParaRPr lang="en-US" altLang="en-US" sz="2399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210792" y="1676533"/>
            <a:ext cx="3266201" cy="1523134"/>
            <a:chOff x="3797775" y="1462930"/>
            <a:chExt cx="7359067" cy="3725083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797774" y="4076304"/>
              <a:ext cx="5736375" cy="1111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시나리오</a:t>
              </a:r>
              <a:endParaRPr lang="en-US" altLang="en-US" sz="2399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3697569" cy="988608"/>
            <a:chOff x="4113734" y="1462930"/>
            <a:chExt cx="8330980" cy="2417807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644122" y="2752413"/>
              <a:ext cx="7800592" cy="11283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모듈 상세 설계</a:t>
              </a:r>
              <a:endParaRPr lang="en-US" altLang="en-US" sz="2399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3756344" cy="1003261"/>
            <a:chOff x="4113734" y="1462930"/>
            <a:chExt cx="8463407" cy="2453643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674777" y="2799003"/>
              <a:ext cx="7902365" cy="11175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환경 및 개발 방법</a:t>
              </a:r>
              <a:endParaRPr lang="en-US" altLang="en-US" sz="2399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5" y="1476449"/>
              <a:ext cx="6465957" cy="11287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종합 설계 수행 일정</a:t>
              </a:r>
              <a:endParaRPr lang="en-US" altLang="en-US" sz="2399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95359"/>
              <a:ext cx="7152698" cy="11098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필요기술 및 참고문헌</a:t>
              </a:r>
              <a:endParaRPr lang="en-US" altLang="en-US" sz="2399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400" y="1488576"/>
              <a:ext cx="5736375" cy="11166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데모 환경 설계</a:t>
              </a:r>
              <a:endParaRPr lang="en-US" altLang="ko-KR" sz="2399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68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통신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(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보드 → 서버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/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전광판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) 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부팅 시 보드의 식별</a:t>
                      </a:r>
                      <a:r>
                        <a:rPr lang="en-US" altLang="ko-KR" sz="1800" spc="5"/>
                        <a:t>ID</a:t>
                      </a:r>
                      <a:r>
                        <a:rPr lang="ko-KR" altLang="en-US" sz="1800" spc="5"/>
                        <a:t>와  위치정보를 서버에 등록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connect(const string host, const long portNum)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서버 연결에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연결한다.</a:t>
                      </a:r>
                    </a:p>
                  </a:txBody>
                  <a:tcPr anchor="ctr"/>
                </a:tc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sendMessage()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sendMessage(const 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서버에 전송한다.</a:t>
                      </a:r>
                    </a:p>
                  </a:txBody>
                  <a:tcPr anchor="ctr"/>
                </a:tc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displayScreen()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/>
                        <a:t>displayScreen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(const 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전광판에 경고메세지 전송한다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서버 통신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보드에서 위험상황 메시지 수신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/>
                        <a:t>push </a:t>
                      </a:r>
                      <a:r>
                        <a:rPr lang="ko-KR" altLang="en-US" sz="1800" spc="5"/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</a:p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FCM Push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receiveData(string receiveData)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sendData()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sendData(string sendData)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데이터 관리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1367301"/>
                <a:gridCol w="2743200"/>
                <a:gridCol w="1295400"/>
                <a:gridCol w="2667013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update</a:t>
                      </a:r>
                      <a:r>
                        <a:rPr lang="en-US" altLang="ko-KR" sz="1400"/>
                        <a:t>()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receive(string receiveData)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read()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데이터 출력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출력</a:t>
                      </a: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delete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send(string sendData)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boolean create(String ID, String GPS)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성공하면 true, 실패하면 false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삽입</a:t>
                      </a: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경보 알림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205501"/>
                <a:gridCol w="5867413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주변 위험상황을 통보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sendPushNotification()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sendPushNotification ( String message 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anchor="ctr"/>
                </a:tc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parsingMessage()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parsingMessage(String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checkAndAlert()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형  식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AlertInfo checkAndAlert(AlertInfo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리턴값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성공하면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객체 반환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실패하면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NULL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반환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설  명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좌표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)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위험경보종류가 조건에 부합하면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구글 맵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현재위치 및 경보발생구역을 지도 상에 표시한다</a:t>
                      </a:r>
                      <a:r>
                        <a:rPr lang="en-US" altLang="ko-KR" sz="1800" spc="5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popWarningMarker(AlertInfo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마커표시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popDeviceMarker(AlertInfo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마커표시</a:t>
                      </a:r>
                    </a:p>
                    <a:p>
                      <a:pPr marL="285750" indent="-285750">
                        <a:buChar char="-"/>
                      </a:pP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위치정보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calcDistance()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double calcDistance(AlertInfo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getDeviceLocation()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getDeviceLocation(void)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4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80135"/>
            <a:r>
              <a:rPr lang="ko-KR" altLang="en-US" sz="4399">
                <a:solidFill>
                  <a:schemeClr val="tx2"/>
                </a:solidFill>
                <a:latin typeface="Arial"/>
                <a:cs typeface="Arial"/>
              </a:rPr>
              <a:t>지적사항 및 답변</a:t>
            </a:r>
            <a:endParaRPr lang="en-US" altLang="en-US" sz="4399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빨리 구현할 것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현재까지 기획한 데모 구현에 집중해서 다음 발표 시 기본기능 데모할 것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약 8</a:t>
            </a:r>
            <a:r>
              <a:rPr lang="en-US" altLang="ko-KR">
                <a:solidFill>
                  <a:schemeClr val="tx1"/>
                </a:solidFill>
              </a:rPr>
              <a:t>0% </a:t>
            </a:r>
            <a:r>
              <a:rPr lang="ko-KR" altLang="en-US">
                <a:solidFill>
                  <a:schemeClr val="tx1"/>
                </a:solidFill>
              </a:rPr>
              <a:t>진행 완료됨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5</a:t>
            </a:r>
            <a:r>
              <a:rPr lang="en-US" altLang="ko-KR">
                <a:solidFill>
                  <a:schemeClr val="tx1"/>
                </a:solidFill>
              </a:rPr>
              <a:t>p)</a:t>
            </a: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데모시나리오 안전하게 고민해 볼 것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안전한 데모 시나리오 만들 것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한적한 도로에서 자차를 이용해 시나리오별 상황을 연출</a:t>
            </a:r>
            <a:r>
              <a:rPr lang="en-US" altLang="ko-KR">
                <a:solidFill>
                  <a:schemeClr val="tx1"/>
                </a:solidFill>
              </a:rPr>
              <a:t>(3</a:t>
            </a:r>
            <a:r>
              <a:rPr lang="ko-KR" altLang="en-US">
                <a:solidFill>
                  <a:schemeClr val="tx1"/>
                </a:solidFill>
              </a:rPr>
              <a:t>4</a:t>
            </a:r>
            <a:r>
              <a:rPr lang="en-US" altLang="ko-KR">
                <a:solidFill>
                  <a:schemeClr val="tx1"/>
                </a:solidFill>
              </a:rPr>
              <a:t>p)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 smtClean="0"/>
              <a:t>개발 환경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02007"/>
              </p:ext>
            </p:extLst>
          </p:nvPr>
        </p:nvGraphicFramePr>
        <p:xfrm>
          <a:off x="1127448" y="908287"/>
          <a:ext cx="9646255" cy="54610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5354"/>
                <a:gridCol w="2767636"/>
                <a:gridCol w="1293897"/>
                <a:gridCol w="403936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사양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개발도구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(board)</a:t>
                      </a:r>
                      <a:r>
                        <a:rPr lang="en-US" altLang="ko-KR" baseline="0" dirty="0" smtClean="0"/>
                        <a:t> GCC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dirty="0" smtClean="0"/>
                        <a:t>5.4</a:t>
                      </a:r>
                      <a:endParaRPr lang="ko-KR" altLang="en-US" b="0" dirty="0"/>
                    </a:p>
                  </a:txBody>
                  <a:tcPr/>
                </a:tc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(board)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OpenCV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3.1.0</a:t>
                      </a:r>
                      <a:endParaRPr lang="ko-KR" altLang="en-US" b="0" dirty="0"/>
                    </a:p>
                  </a:txBody>
                  <a:tcPr/>
                </a:tc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(board)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GStreamer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1.12.0</a:t>
                      </a:r>
                    </a:p>
                  </a:txBody>
                  <a:tcPr/>
                </a:tc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(server) Eclipse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Mars</a:t>
                      </a:r>
                      <a:endParaRPr lang="ko-KR" altLang="en-US" b="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(mobile) Android Studio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2.3 (</a:t>
                      </a:r>
                      <a:r>
                        <a:rPr lang="en-US" altLang="ko-KR" b="0" baseline="0" dirty="0" smtClean="0"/>
                        <a:t> Target SDK – 19 (KitKat) )</a:t>
                      </a:r>
                      <a:endParaRPr lang="ko-KR" altLang="en-US" b="0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보드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ODROID-XU4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82 x 58 x 22mm approx.(including cooling fan)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dirty="0" smtClean="0">
                          <a:latin typeface="+mn-ea"/>
                        </a:rPr>
                        <a:t>Samsung Exynos5422 Cortex™-A15 2Ghz</a:t>
                      </a:r>
                      <a:r>
                        <a:rPr lang="en-US" altLang="ko-KR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dirty="0" smtClean="0">
                          <a:latin typeface="+mn-ea"/>
                        </a:rPr>
                        <a:t>and Cortex™-A7 </a:t>
                      </a:r>
                      <a:r>
                        <a:rPr lang="en-US" altLang="ko-KR" dirty="0" err="1" smtClean="0">
                          <a:latin typeface="+mn-ea"/>
                        </a:rPr>
                        <a:t>Octa</a:t>
                      </a:r>
                      <a:r>
                        <a:rPr lang="en-US" altLang="ko-KR" dirty="0" smtClean="0">
                          <a:latin typeface="+mn-ea"/>
                        </a:rPr>
                        <a:t> core CPUs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Mali-T628 MP6(OpenGL ES 3.0/2.0/1.1</a:t>
                      </a:r>
                      <a:r>
                        <a:rPr lang="en-US" altLang="ko-KR" baseline="0" dirty="0" smtClean="0">
                          <a:latin typeface="+mn-ea"/>
                        </a:rPr>
                        <a:t> a</a:t>
                      </a:r>
                      <a:r>
                        <a:rPr lang="en-US" altLang="ko-KR" dirty="0" smtClean="0">
                          <a:latin typeface="+mn-ea"/>
                        </a:rPr>
                        <a:t>nd OpenCL 1.1 Full profile)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2Gbyte LPDDR3 RAM </a:t>
                      </a:r>
                      <a:r>
                        <a:rPr lang="en-US" altLang="ko-KR" dirty="0" err="1" smtClean="0">
                          <a:latin typeface="+mn-ea"/>
                        </a:rPr>
                        <a:t>PoP</a:t>
                      </a:r>
                      <a:r>
                        <a:rPr lang="en-US" altLang="ko-KR" dirty="0" smtClean="0">
                          <a:latin typeface="+mn-ea"/>
                        </a:rPr>
                        <a:t> stacked</a:t>
                      </a:r>
                    </a:p>
                  </a:txBody>
                  <a:tcPr/>
                </a:tc>
              </a:tr>
              <a:tr h="421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Ubuntu 16.04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47628" y="3789040"/>
            <a:ext cx="2628292" cy="227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07613"/>
              </p:ext>
            </p:extLst>
          </p:nvPr>
        </p:nvGraphicFramePr>
        <p:xfrm>
          <a:off x="1127448" y="332656"/>
          <a:ext cx="9646255" cy="604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5354"/>
                <a:gridCol w="2767636"/>
                <a:gridCol w="1293897"/>
                <a:gridCol w="403936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사양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카메라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ea"/>
                        </a:rPr>
                        <a:t>ODROID USB-CAM 720P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DC 5V/150mA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USB2.0 High-speed and plug-n-play interface (UVC)</a:t>
                      </a:r>
                      <a:endParaRPr lang="ko-KR" altLang="en-US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Resolution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720 pixels</a:t>
                      </a:r>
                      <a:endParaRPr lang="ko-KR" altLang="en-US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AOV: 65,</a:t>
                      </a:r>
                      <a:r>
                        <a:rPr lang="en-US" altLang="ko-KR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FOV: 68</a:t>
                      </a:r>
                      <a:endParaRPr lang="ko-KR" altLang="en-US" dirty="0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UP to 30fps</a:t>
                      </a:r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디스플레이</a:t>
                      </a:r>
                      <a:endParaRPr lang="ko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ODROID-VU7 Plus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DC 5V/700mA</a:t>
                      </a:r>
                    </a:p>
                  </a:txBody>
                  <a:tcPr/>
                </a:tc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7-inch TFT-LCD (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172.9 x 124.3 x 15 mm Including switch and connectors)</a:t>
                      </a:r>
                      <a:endParaRPr lang="ko-KR" altLang="en-US" dirty="0"/>
                    </a:p>
                  </a:txBody>
                  <a:tcPr/>
                </a:tc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Resolution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1024 x 600 pixels </a:t>
                      </a:r>
                      <a:endParaRPr lang="ko-KR" altLang="en-US" dirty="0"/>
                    </a:p>
                  </a:txBody>
                  <a:tcPr/>
                </a:tc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75, Right 75, Up 75, Down 75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KT </a:t>
                      </a:r>
                      <a:r>
                        <a:rPr lang="en-US" altLang="ko-KR" dirty="0" err="1" smtClean="0"/>
                        <a:t>uCloud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1vCore</a:t>
                      </a:r>
                      <a:endParaRPr lang="ko-KR" altLang="en-US" dirty="0"/>
                    </a:p>
                  </a:txBody>
                  <a:tcPr/>
                </a:tc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Memory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 GB</a:t>
                      </a:r>
                      <a:endParaRPr lang="ko-KR" altLang="en-US" dirty="0"/>
                    </a:p>
                  </a:txBody>
                  <a:tcPr/>
                </a:tc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Disk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 GB</a:t>
                      </a:r>
                      <a:endParaRPr lang="ko-KR" altLang="en-US" dirty="0"/>
                    </a:p>
                  </a:txBody>
                  <a:tcPr/>
                </a:tc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 OS 6.4 (64 bit)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Outbound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1TB/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84514" y="1244830"/>
            <a:ext cx="1814602" cy="1512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265108" y="3176972"/>
            <a:ext cx="1661718" cy="1252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55383" y="1052736"/>
            <a:ext cx="990600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 smtClean="0">
                <a:latin typeface="+mn-ea"/>
              </a:rPr>
              <a:t>카메라를 이용하는 </a:t>
            </a:r>
            <a:r>
              <a:rPr lang="ko-KR" altLang="en-US" sz="2000" dirty="0" err="1" smtClean="0">
                <a:latin typeface="+mn-ea"/>
              </a:rPr>
              <a:t>타겟</a:t>
            </a:r>
            <a:r>
              <a:rPr lang="en-US" altLang="ko-KR" sz="2000" dirty="0">
                <a:latin typeface="+mn-ea"/>
              </a:rPr>
              <a:t>(Odroid-XU4)</a:t>
            </a:r>
            <a:r>
              <a:rPr lang="ko-KR" altLang="en-US" sz="2000" dirty="0">
                <a:latin typeface="+mn-ea"/>
              </a:rPr>
              <a:t>에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Ubuntu </a:t>
            </a:r>
            <a:r>
              <a:rPr lang="en-US" altLang="ko-KR" sz="2000" dirty="0" smtClean="0">
                <a:latin typeface="+mn-ea"/>
              </a:rPr>
              <a:t>16.04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설치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Linux</a:t>
            </a:r>
            <a:r>
              <a:rPr lang="ko-KR" altLang="en-US" sz="2000" dirty="0">
                <a:latin typeface="+mn-ea"/>
              </a:rPr>
              <a:t>용 </a:t>
            </a:r>
            <a:r>
              <a:rPr lang="en-US" altLang="ko-KR" sz="2000" dirty="0" err="1" smtClean="0">
                <a:latin typeface="+mn-ea"/>
              </a:rPr>
              <a:t>gcc</a:t>
            </a:r>
            <a:r>
              <a:rPr lang="en-US" altLang="ko-KR" sz="2000" dirty="0" smtClean="0">
                <a:latin typeface="+mn-ea"/>
              </a:rPr>
              <a:t>(v5.4) </a:t>
            </a:r>
            <a:r>
              <a:rPr lang="ko-KR" altLang="en-US" sz="2000" dirty="0">
                <a:latin typeface="+mn-ea"/>
              </a:rPr>
              <a:t>컴파일러를 이용하여 컴파일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>
                <a:latin typeface="+mn-ea"/>
              </a:rPr>
              <a:t>사람인식 및 차량인식 기능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 err="1">
                <a:latin typeface="+mn-ea"/>
              </a:rPr>
              <a:t>OpenCV</a:t>
            </a:r>
            <a:r>
              <a:rPr lang="en-US" altLang="ko-KR" sz="2000" dirty="0">
                <a:latin typeface="+mn-ea"/>
              </a:rPr>
              <a:t>(v3.1)</a:t>
            </a:r>
            <a:r>
              <a:rPr lang="ko-KR" altLang="en-US" sz="2000" dirty="0">
                <a:latin typeface="+mn-ea"/>
              </a:rPr>
              <a:t>를 이용하여 구현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C++</a:t>
            </a:r>
            <a:r>
              <a:rPr lang="ko-KR" altLang="en-US" sz="2000" dirty="0">
                <a:latin typeface="+mn-ea"/>
              </a:rPr>
              <a:t>언어를 이용하여 경보상황 판단과 서버로 도로 상황을 전송하는 프로그램개발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전광판을 제어해서 위험상황 경보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+mn-ea"/>
            </a:endParaRPr>
          </a:p>
          <a:p>
            <a:pPr lvl="0"/>
            <a:r>
              <a:rPr lang="en-US" altLang="ko-KR" sz="2000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 smtClean="0">
                <a:latin typeface="+mn-ea"/>
              </a:rPr>
              <a:t>Cloud </a:t>
            </a:r>
            <a:r>
              <a:rPr lang="en-US" altLang="ko-KR" sz="2000" dirty="0">
                <a:latin typeface="+mn-ea"/>
              </a:rPr>
              <a:t>S</a:t>
            </a:r>
            <a:r>
              <a:rPr lang="en-US" altLang="ko-KR" sz="2000" dirty="0" smtClean="0">
                <a:latin typeface="+mn-ea"/>
              </a:rPr>
              <a:t>erver</a:t>
            </a:r>
            <a:r>
              <a:rPr lang="ko-KR" altLang="en-US" sz="2000" dirty="0" smtClean="0">
                <a:latin typeface="+mn-ea"/>
              </a:rPr>
              <a:t>를 통해 </a:t>
            </a:r>
            <a:r>
              <a:rPr lang="ko-KR" altLang="en-US" sz="2000" dirty="0" err="1" smtClean="0">
                <a:latin typeface="+mn-ea"/>
              </a:rPr>
              <a:t>타겟의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ID</a:t>
            </a:r>
            <a:r>
              <a:rPr lang="ko-KR" altLang="en-US" sz="2000" dirty="0" smtClean="0">
                <a:latin typeface="+mn-ea"/>
              </a:rPr>
              <a:t>와 위험상황에 대한 정보 수신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dirty="0" smtClean="0">
                <a:latin typeface="+mn-ea"/>
              </a:rPr>
              <a:t>MySQL</a:t>
            </a:r>
            <a:r>
              <a:rPr lang="ko-KR" altLang="en-US" sz="2000" dirty="0">
                <a:latin typeface="+mn-ea"/>
              </a:rPr>
              <a:t>을 이용한 </a:t>
            </a:r>
            <a:r>
              <a:rPr lang="en-US" altLang="ko-KR" sz="2000" dirty="0">
                <a:latin typeface="+mn-ea"/>
              </a:rPr>
              <a:t>Target</a:t>
            </a:r>
            <a:r>
              <a:rPr lang="ko-KR" altLang="en-US" sz="2000" dirty="0">
                <a:latin typeface="+mn-ea"/>
              </a:rPr>
              <a:t>들의 위치정보 관리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FCM(Firebase Cloud Messaging)</a:t>
            </a:r>
            <a:r>
              <a:rPr lang="ko-KR" altLang="en-US" sz="2000" dirty="0">
                <a:latin typeface="+mn-ea"/>
              </a:rPr>
              <a:t>을 이용한 </a:t>
            </a:r>
            <a:r>
              <a:rPr lang="en-US" altLang="ko-KR" sz="2000" dirty="0">
                <a:latin typeface="+mn-ea"/>
              </a:rPr>
              <a:t>push </a:t>
            </a:r>
            <a:r>
              <a:rPr lang="ko-KR" altLang="en-US" sz="2000" dirty="0">
                <a:latin typeface="+mn-ea"/>
              </a:rPr>
              <a:t>알림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+mn-ea"/>
            </a:endParaRPr>
          </a:p>
          <a:p>
            <a:pPr lvl="0"/>
            <a:r>
              <a:rPr lang="en-US" altLang="ko-KR" sz="2000" dirty="0">
                <a:latin typeface="+mn-ea"/>
              </a:rPr>
              <a:t>Mobile(Vehicle(driver))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Android </a:t>
            </a:r>
            <a:r>
              <a:rPr lang="en-US" altLang="ko-KR" sz="2000" dirty="0" smtClean="0">
                <a:latin typeface="+mn-ea"/>
              </a:rPr>
              <a:t>4.4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이상 버전을 대상으로 개발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서버로부터 수신된 정보를 이용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휴대폰의 </a:t>
            </a:r>
            <a:r>
              <a:rPr lang="en-US" altLang="ko-KR" sz="2000" dirty="0">
                <a:latin typeface="+mn-ea"/>
              </a:rPr>
              <a:t>GPS</a:t>
            </a:r>
            <a:r>
              <a:rPr lang="ko-KR" altLang="en-US" sz="2000" dirty="0">
                <a:latin typeface="+mn-ea"/>
              </a:rPr>
              <a:t>를 이용하여 주변 위험 상황을 운전자에게 </a:t>
            </a:r>
            <a:r>
              <a:rPr lang="ko-KR" altLang="en-US" sz="2000" dirty="0" smtClean="0">
                <a:latin typeface="+mn-ea"/>
              </a:rPr>
              <a:t>알림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 smtClean="0"/>
              <a:t>개발 방법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44527" y="1587716"/>
            <a:ext cx="2427911" cy="1930640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35568" y="1460726"/>
              <a:ext cx="3455215" cy="3064058"/>
            </a:xfrm>
            <a:prstGeom prst="rect">
              <a:avLst/>
            </a:prstGeom>
            <a:noFill/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rcRect l="410" r="-1930"/>
            <a:stretch>
              <a:fillRect/>
            </a:stretch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295820" y="1402942"/>
            <a:ext cx="1295400" cy="2039984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lum/>
            </a:blip>
            <a:srcRect/>
            <a:stretch>
              <a:fillRect/>
            </a:stretch>
          </p:blipFill>
          <p:spPr>
            <a:xfrm>
              <a:off x="7311571" y="1010451"/>
              <a:ext cx="1963401" cy="3801035"/>
            </a:xfrm>
            <a:prstGeom prst="rect">
              <a:avLst/>
            </a:prstGeom>
            <a:noFill/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6498" y="3789398"/>
            <a:ext cx="3002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/>
              <a:t>강의실 </a:t>
            </a:r>
            <a:r>
              <a:rPr lang="en-US" altLang="ko-KR" sz="1600"/>
              <a:t>PC(</a:t>
            </a:r>
            <a:r>
              <a:rPr lang="ko-KR" altLang="en-US" sz="1600"/>
              <a:t>영상 처리하는 화면</a:t>
            </a:r>
            <a:r>
              <a:rPr lang="en-US" altLang="ko-KR" sz="160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8600" y="3751654"/>
            <a:ext cx="327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/>
              <a:t>팀원 핸드폰</a:t>
            </a:r>
            <a:r>
              <a:rPr lang="en-US" altLang="ko-KR" sz="1600"/>
              <a:t>(</a:t>
            </a:r>
            <a:r>
              <a:rPr lang="ko-KR" altLang="en-US" sz="1600"/>
              <a:t>메시지 수신 화면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91000" y="1510338"/>
            <a:ext cx="2420575" cy="1825192"/>
            <a:chOff x="3276600" y="1512143"/>
            <a:chExt cx="2420575" cy="18251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marL="0" indent="0" algn="ctr" defTabSz="1080135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500" b="0" i="0">
                  <a:solidFill>
                    <a:srgbClr val="FF0000"/>
                  </a:solidFill>
                  <a:latin typeface="Arial"/>
                  <a:cs typeface="Arial"/>
                </a:rPr>
                <a:t>보행자가 도로에 있음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08035" y="3740752"/>
            <a:ext cx="2906670" cy="338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/>
              <a:t>디스플레이</a:t>
            </a:r>
            <a:r>
              <a:rPr lang="en-US" altLang="ko-KR" sz="1600"/>
              <a:t>(</a:t>
            </a:r>
            <a:r>
              <a:rPr lang="ko-KR" altLang="en-US" sz="1600"/>
              <a:t>전광판 경고화면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3" name="TextBox 2"/>
          <p:cNvSpPr txBox="1"/>
          <p:nvPr/>
        </p:nvSpPr>
        <p:spPr>
          <a:xfrm>
            <a:off x="1524000" y="4621488"/>
            <a:ext cx="8250977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/>
              <a:t>&lt;</a:t>
            </a:r>
            <a:r>
              <a:rPr lang="ko-KR" altLang="en-US"/>
              <a:t>촬영 영상</a:t>
            </a:r>
            <a:r>
              <a:rPr lang="en-US" altLang="ko-KR"/>
              <a:t>&gt;</a:t>
            </a:r>
          </a:p>
          <a:p>
            <a:pPr lvl="0"/>
            <a:r>
              <a:rPr lang="ko-KR" altLang="en-US"/>
              <a:t>촬영장소 </a:t>
            </a:r>
            <a:r>
              <a:rPr lang="en-US" altLang="ko-KR"/>
              <a:t>: </a:t>
            </a:r>
            <a:r>
              <a:rPr lang="ko-KR" altLang="en-US"/>
              <a:t>한국산업기술대학 교내 도로</a:t>
            </a:r>
          </a:p>
          <a:p>
            <a:pPr lvl="0"/>
            <a:r>
              <a:rPr lang="ko-KR" altLang="en-US"/>
              <a:t>촬영시간 </a:t>
            </a:r>
            <a:r>
              <a:rPr lang="en-US" altLang="ko-KR"/>
              <a:t>: </a:t>
            </a:r>
            <a:r>
              <a:rPr lang="ko-KR" altLang="en-US"/>
              <a:t>사람이 적은 한적한 주말</a:t>
            </a:r>
          </a:p>
          <a:p>
            <a:pPr lvl="0"/>
            <a:r>
              <a:rPr lang="ko-KR" altLang="en-US"/>
              <a:t>촬영방법 </a:t>
            </a:r>
            <a:r>
              <a:rPr lang="en-US" altLang="ko-KR"/>
              <a:t>: </a:t>
            </a:r>
            <a:r>
              <a:rPr lang="ko-KR" altLang="en-US"/>
              <a:t>차량을 대여해서 시나리오 상황을 안전하게 연출</a:t>
            </a:r>
            <a:endParaRPr lang="en-US" altLang="ko-KR"/>
          </a:p>
        </p:txBody>
      </p:sp>
      <p:cxnSp>
        <p:nvCxnSpPr>
          <p:cNvPr id="10" name="연결선: 꺾임 9"/>
          <p:cNvCxnSpPr>
            <a:stCxn id="1028" idx="1"/>
            <a:endCxn id="3" idx="1"/>
          </p:cNvCxnSpPr>
          <p:nvPr/>
        </p:nvCxnSpPr>
        <p:spPr>
          <a:xfrm rot="10800000" flipH="1" flipV="1">
            <a:off x="644526" y="2553036"/>
            <a:ext cx="879473" cy="2853282"/>
          </a:xfrm>
          <a:prstGeom prst="bentConnector3">
            <a:avLst>
              <a:gd name="adj1" fmla="val -394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데모 환경 설계</a:t>
            </a:r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09800" y="1524000"/>
          <a:ext cx="8128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임현창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최지훈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자료수집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Android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GPS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 </a:t>
                      </a:r>
                      <a:r>
                        <a:rPr lang="ko-KR" altLang="en-US" sz="1400"/>
                        <a:t>서버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 </a:t>
                      </a:r>
                      <a:r>
                        <a:rPr lang="ko-KR" altLang="en-US" sz="1400"/>
                        <a:t>서버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GitHub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OpenCV</a:t>
                      </a:r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endParaRPr lang="ko-KR" altLang="en-US" sz="1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설계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-Mobile</a:t>
                      </a:r>
                      <a:r>
                        <a:rPr lang="ko-KR" altLang="en-US" sz="1400"/>
                        <a:t>통신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-FCM</a:t>
                      </a:r>
                      <a:r>
                        <a:rPr lang="ko-KR" altLang="en-US" sz="1400"/>
                        <a:t>서버 통신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의 카메라를 이용한 영상처리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보드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서버 통신</a:t>
                      </a:r>
                    </a:p>
                  </a:txBody>
                  <a:tcPr/>
                </a:tc>
              </a:tr>
              <a:tr h="411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구현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운전자 휴대폰에서 현재 위치를 파악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경보상황을 음성 및 </a:t>
                      </a:r>
                      <a:r>
                        <a:rPr lang="en-US" altLang="ko-KR" sz="1400"/>
                        <a:t>Map</a:t>
                      </a:r>
                      <a:r>
                        <a:rPr lang="ko-KR" altLang="en-US" sz="1400"/>
                        <a:t>으로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을 이용하는 </a:t>
                      </a:r>
                      <a:r>
                        <a:rPr lang="en-US" altLang="ko-KR" sz="1400"/>
                        <a:t>push server</a:t>
                      </a:r>
                      <a:r>
                        <a:rPr lang="ko-KR" altLang="en-US" sz="1400"/>
                        <a:t>구현</a:t>
                      </a:r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/>
                        <a:t>프로젝트 버전 관리</a:t>
                      </a:r>
                      <a:endParaRPr lang="en-US" altLang="ko-K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를 이용하여 실시간 영상에서 보행자와 차량  인식</a:t>
                      </a:r>
                    </a:p>
                    <a:p>
                      <a:pPr marL="285750" indent="-285750" defTabSz="1080135" latinLnBrk="1">
                        <a:buFont typeface="Arial"/>
                        <a:buChar char="•"/>
                      </a:pP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11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시나리오에 따른 경보상황 판단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200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테스트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에서 경보상황에 대한 처리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보드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휴대폰 간 통신 테스트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영상에 대한 처리 동작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통합 테스트 및 유지보수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업무 분담</a:t>
            </a:r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2764" y="1013460"/>
          <a:ext cx="9713834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4206"/>
                <a:gridCol w="1714206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추진사항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/>
                </a:tc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요구사항 정의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사전조사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자료수집 및 분석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시스템 설계 및 상세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41547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보행자 </a:t>
                      </a:r>
                      <a:r>
                        <a:rPr lang="en-US" altLang="ko-KR" sz="1100"/>
                        <a:t>&amp; </a:t>
                      </a:r>
                      <a:r>
                        <a:rPr lang="ko-KR" altLang="en-US" sz="1100"/>
                        <a:t>차량인식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522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Push Server </a:t>
                      </a:r>
                      <a:r>
                        <a:rPr lang="ko-KR" altLang="en-US" sz="1100"/>
                        <a:t>및 운전자 휴대폰으로</a:t>
                      </a:r>
                      <a:r>
                        <a:rPr lang="en-US" altLang="ko-KR" sz="1100"/>
                        <a:t>(Android)</a:t>
                      </a:r>
                      <a:r>
                        <a:rPr lang="ko-KR" altLang="en-US" sz="1100"/>
                        <a:t> 알림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위험 상황 판단</a:t>
                      </a:r>
                    </a:p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유닛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통합 테스트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12591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완전성 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문서화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중간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141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최종 보고서 작성 및 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n-ea"/>
                          <a:ea typeface="+mn-ea"/>
                        </a:rPr>
                        <a:t>CD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종합설계 수행일정</a:t>
            </a:r>
            <a:endParaRPr lang="ko-KR" altLang="en-US" sz="2400"/>
          </a:p>
        </p:txBody>
      </p:sp>
      <p:sp>
        <p:nvSpPr>
          <p:cNvPr id="17" name="화살표: 오른쪽 16"/>
          <p:cNvSpPr/>
          <p:nvPr/>
        </p:nvSpPr>
        <p:spPr>
          <a:xfrm>
            <a:off x="4617421" y="1489365"/>
            <a:ext cx="603885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4919364" y="1837055"/>
            <a:ext cx="629285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화살표: 오른쪽 18"/>
          <p:cNvSpPr/>
          <p:nvPr/>
        </p:nvSpPr>
        <p:spPr>
          <a:xfrm>
            <a:off x="5548649" y="2650201"/>
            <a:ext cx="1364289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/>
          <p:cNvSpPr/>
          <p:nvPr/>
        </p:nvSpPr>
        <p:spPr>
          <a:xfrm>
            <a:off x="5548649" y="4061750"/>
            <a:ext cx="2233927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6912939" y="4426474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10338318" y="5749725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6347805" y="3682678"/>
            <a:ext cx="1424595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0"/>
          <p:cNvSpPr/>
          <p:nvPr/>
        </p:nvSpPr>
        <p:spPr>
          <a:xfrm>
            <a:off x="5548649" y="3211749"/>
            <a:ext cx="1364289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17"/>
          <p:cNvSpPr/>
          <p:nvPr/>
        </p:nvSpPr>
        <p:spPr>
          <a:xfrm>
            <a:off x="5198157" y="2218055"/>
            <a:ext cx="569894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화살표: 오른쪽 21"/>
          <p:cNvSpPr/>
          <p:nvPr/>
        </p:nvSpPr>
        <p:spPr>
          <a:xfrm>
            <a:off x="8055938" y="4743450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2"/>
          <p:cNvSpPr/>
          <p:nvPr/>
        </p:nvSpPr>
        <p:spPr>
          <a:xfrm>
            <a:off x="10058400" y="5410200"/>
            <a:ext cx="262890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1"/>
          <p:cNvSpPr/>
          <p:nvPr/>
        </p:nvSpPr>
        <p:spPr>
          <a:xfrm>
            <a:off x="8599969" y="5065086"/>
            <a:ext cx="848831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2"/>
          <p:cNvSpPr/>
          <p:nvPr/>
        </p:nvSpPr>
        <p:spPr>
          <a:xfrm>
            <a:off x="10338318" y="6078990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7162800" y="1371600"/>
            <a:ext cx="0" cy="495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</a:ln>
          <a:effectLst/>
        </p:spPr>
      </p:cxnSp>
      <p:sp>
        <p:nvSpPr>
          <p:cNvPr id="11" name="타원형 설명선 10"/>
          <p:cNvSpPr/>
          <p:nvPr/>
        </p:nvSpPr>
        <p:spPr>
          <a:xfrm>
            <a:off x="7118001" y="2650201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00B050"/>
                </a:solidFill>
                <a:latin typeface="Arial"/>
                <a:cs typeface="Arial"/>
              </a:rPr>
              <a:t>완료</a:t>
            </a:r>
          </a:p>
        </p:txBody>
      </p:sp>
      <p:sp>
        <p:nvSpPr>
          <p:cNvPr id="30" name="타원형 설명선 29"/>
          <p:cNvSpPr/>
          <p:nvPr/>
        </p:nvSpPr>
        <p:spPr>
          <a:xfrm>
            <a:off x="8101782" y="3688409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FF0000"/>
                </a:solidFill>
                <a:latin typeface="Arial"/>
                <a:cs typeface="Arial"/>
              </a:rPr>
              <a:t>진행 중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9390927" y="4323016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진행 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8001" y="1371600"/>
            <a:ext cx="4667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900">
                <a:solidFill>
                  <a:srgbClr val="FF0000"/>
                </a:solidFill>
              </a:rPr>
              <a:t>NOW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필요기술 및 참고문헌</a:t>
            </a:r>
            <a:endParaRPr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32210" y="1143000"/>
          <a:ext cx="9296400" cy="472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648200"/>
                <a:gridCol w="4648200"/>
              </a:tblGrid>
              <a:tr h="503476">
                <a:tc>
                  <a:txBody>
                    <a:bodyPr/>
                    <a:lstStyle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필요 기술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/>
                        <a:t>참고 문헌</a:t>
                      </a:r>
                      <a:endParaRPr lang="en-US" altLang="ko-KR" sz="1800" b="1">
                        <a:latin typeface="+mn-ea"/>
                      </a:endParaRPr>
                    </a:p>
                  </a:txBody>
                  <a:tcPr anchor="ctr"/>
                </a:tc>
              </a:tr>
              <a:tr h="4220924">
                <a:tc>
                  <a:txBody>
                    <a:bodyPr/>
                    <a:lstStyle/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1. Linux System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2. Device Driver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3. OpenCV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4. Network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5. Android Programming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유닉스 시스템 프로그래밍</a:t>
                      </a:r>
                      <a:r>
                        <a:rPr lang="en-US" altLang="ko-KR" sz="1800"/>
                        <a:t>』, </a:t>
                      </a:r>
                      <a:r>
                        <a:rPr lang="ko-KR" altLang="en-US" sz="1800"/>
                        <a:t>이종원</a:t>
                      </a:r>
                      <a:r>
                        <a:rPr lang="en-US" altLang="ko-KR" sz="1800"/>
                        <a:t>, </a:t>
                      </a:r>
                      <a:r>
                        <a:rPr lang="ko-KR" altLang="en-US" sz="1800"/>
                        <a:t>한빛미디어</a:t>
                      </a:r>
                      <a:r>
                        <a:rPr lang="en-US" altLang="ko-KR" sz="1800"/>
                        <a:t>, 2010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Odroid-UX4 User Manual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http://magazine.odroid.com/odroid-ux4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OpenCV documents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http://docs.opencv.org/3.1.0/db/dfa/tutorial_transition_guide.html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http://docs.opencv.org/3.0-beta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안드로이드 프로그래밍</a:t>
                      </a:r>
                      <a:r>
                        <a:rPr lang="en-US" altLang="ko-KR" sz="1800"/>
                        <a:t>』,</a:t>
                      </a:r>
                      <a:r>
                        <a:rPr lang="ko-KR" altLang="en-US" sz="1800"/>
                        <a:t> 천인국</a:t>
                      </a:r>
                      <a:r>
                        <a:rPr lang="en-US" altLang="ko-KR" sz="1800"/>
                        <a:t>,</a:t>
                      </a:r>
                      <a:r>
                        <a:rPr lang="ko-KR" altLang="en-US" sz="1800"/>
                        <a:t> 생능출판사</a:t>
                      </a:r>
                      <a:r>
                        <a:rPr lang="en-US" altLang="ko-KR" sz="1800"/>
                        <a:t>, 2015</a:t>
                      </a:r>
                      <a:endParaRPr lang="ko-KR" altLang="en-US" sz="1800">
                        <a:latin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>
                <a:latin typeface="+mn-ea"/>
              </a:rPr>
              <a:t>Q &amp; A</a:t>
            </a:r>
            <a:endParaRPr lang="ko-KR" altLang="en-US" sz="1990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217405" y="1988880"/>
            <a:ext cx="1646097" cy="2025964"/>
          </a:xfrm>
          <a:prstGeom prst="rect">
            <a:avLst/>
          </a:prstGeom>
          <a:noFill/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629400" y="1066800"/>
            <a:ext cx="2362200" cy="465834"/>
          </a:xfrm>
          <a:prstGeom prst="rect">
            <a:avLst/>
          </a:prstGeom>
          <a:noFill/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0217217" y="2144272"/>
            <a:ext cx="903362" cy="1685926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 rot="20206420">
            <a:off x="725740" y="2583851"/>
            <a:ext cx="1283800" cy="1283800"/>
          </a:xfrm>
          <a:prstGeom prst="rect">
            <a:avLst/>
          </a:prstGeom>
          <a:noFill/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시스템 구성도</a:t>
            </a:r>
            <a:endParaRPr lang="ko-KR" altLang="en-US" sz="240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1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500" b="1"/>
              <a:t>PUSH </a:t>
            </a:r>
            <a:r>
              <a:rPr lang="ko-KR" altLang="en-US" sz="1500" b="1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/>
                <a:gridCol w="1370330"/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오드로이드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/>
              </a:tblGrid>
              <a:tr h="416708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통신 모듈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646327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/>
                <a:gridCol w="1508156"/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82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경보알림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구글맵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951546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푸시알림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위치정보 </a:t>
                      </a:r>
                    </a:p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모듈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621194" y="828330"/>
            <a:ext cx="1055930" cy="1299605"/>
          </a:xfrm>
          <a:prstGeom prst="rect">
            <a:avLst/>
          </a:prstGeom>
          <a:noFill/>
        </p:spPr>
      </p:pic>
      <p:pic>
        <p:nvPicPr>
          <p:cNvPr id="7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578682" y="799067"/>
            <a:ext cx="1515293" cy="298821"/>
          </a:xfrm>
          <a:prstGeom prst="rect">
            <a:avLst/>
          </a:prstGeom>
          <a:noFill/>
        </p:spPr>
      </p:pic>
      <p:pic>
        <p:nvPicPr>
          <p:cNvPr id="8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9424411" y="1029494"/>
            <a:ext cx="579484" cy="108147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 rot="20206420">
            <a:off x="2428430" y="1256163"/>
            <a:ext cx="823525" cy="823525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>
            <a:stCxn id="7" idx="2"/>
            <a:endCxn id="8" idx="1"/>
          </p:cNvCxnSpPr>
          <p:nvPr/>
        </p:nvCxnSpPr>
        <p:spPr>
          <a:xfrm>
            <a:off x="7336329" y="1097888"/>
            <a:ext cx="2088082" cy="4723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218584" y="1478133"/>
            <a:ext cx="2402610" cy="2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7" idx="2"/>
          </p:cNvCxnSpPr>
          <p:nvPr/>
        </p:nvCxnSpPr>
        <p:spPr>
          <a:xfrm flipV="1">
            <a:off x="6677124" y="1097888"/>
            <a:ext cx="659205" cy="380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6257" y="1239339"/>
            <a:ext cx="1342158" cy="26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상황메시지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9400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전송 요청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0442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PUSH </a:t>
            </a:r>
            <a:r>
              <a:rPr lang="ko-KR" altLang="en-US" sz="1200" b="1"/>
              <a:t>전송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98440" y="2369578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촬영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77652" y="236896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개체탐지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56864" y="2365806"/>
            <a:ext cx="879212" cy="30864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상황판단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36076" y="2365807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전달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18550" y="236067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수신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97762" y="2357368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관리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68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송신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30002" y="2357368"/>
            <a:ext cx="879212" cy="31106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수신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09214" y="2359783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GPS</a:t>
            </a:r>
            <a:r>
              <a:rPr lang="ko-KR" altLang="en-US" sz="1200" b="1">
                <a:latin typeface="Arial"/>
                <a:cs typeface="Arial"/>
              </a:rPr>
              <a:t>비교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688426" y="236220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Map</a:t>
            </a:r>
            <a:r>
              <a:rPr lang="ko-KR" altLang="en-US" sz="1200" b="1" i="0">
                <a:latin typeface="Arial"/>
                <a:cs typeface="Arial"/>
              </a:rPr>
              <a:t>표시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567638" y="236220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경보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4649" y="2677349"/>
            <a:ext cx="4667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64624" y="2671462"/>
            <a:ext cx="49379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90 %</a:t>
            </a:r>
            <a:endParaRPr lang="ko-KR" altLang="en-US" sz="1100"/>
          </a:p>
        </p:txBody>
      </p:sp>
      <p:sp>
        <p:nvSpPr>
          <p:cNvPr id="44" name="TextBox 43"/>
          <p:cNvSpPr txBox="1"/>
          <p:nvPr/>
        </p:nvSpPr>
        <p:spPr>
          <a:xfrm>
            <a:off x="2943836" y="2671461"/>
            <a:ext cx="4908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30 %</a:t>
            </a:r>
            <a:endParaRPr lang="ko-KR" altLang="en-US" sz="1100"/>
          </a:p>
        </p:txBody>
      </p:sp>
      <p:sp>
        <p:nvSpPr>
          <p:cNvPr id="45" name="TextBox 44"/>
          <p:cNvSpPr txBox="1"/>
          <p:nvPr/>
        </p:nvSpPr>
        <p:spPr>
          <a:xfrm>
            <a:off x="3823048" y="2674449"/>
            <a:ext cx="4879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7" name="TextBox 46"/>
          <p:cNvSpPr txBox="1"/>
          <p:nvPr/>
        </p:nvSpPr>
        <p:spPr>
          <a:xfrm>
            <a:off x="5029200" y="2674449"/>
            <a:ext cx="49149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8" name="TextBox 47"/>
          <p:cNvSpPr txBox="1"/>
          <p:nvPr/>
        </p:nvSpPr>
        <p:spPr>
          <a:xfrm>
            <a:off x="5915762" y="2674449"/>
            <a:ext cx="49075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9" name="TextBox 48"/>
          <p:cNvSpPr txBox="1"/>
          <p:nvPr/>
        </p:nvSpPr>
        <p:spPr>
          <a:xfrm>
            <a:off x="6796682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36211" y="2684021"/>
            <a:ext cx="45152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15423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92146" y="2677604"/>
            <a:ext cx="5052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54" name="TextBox 53"/>
          <p:cNvSpPr txBox="1"/>
          <p:nvPr/>
        </p:nvSpPr>
        <p:spPr>
          <a:xfrm>
            <a:off x="10831498" y="2676370"/>
            <a:ext cx="4899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graphicFrame>
        <p:nvGraphicFramePr>
          <p:cNvPr id="68" name="표 67"/>
          <p:cNvGraphicFramePr>
            <a:graphicFrameLocks noGrp="1"/>
          </p:cNvGraphicFramePr>
          <p:nvPr/>
        </p:nvGraphicFramePr>
        <p:xfrm>
          <a:off x="171553" y="2949886"/>
          <a:ext cx="11488417" cy="3413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485"/>
                <a:gridCol w="3155644"/>
                <a:gridCol w="3155644"/>
                <a:gridCol w="3155644"/>
              </a:tblGrid>
              <a:tr h="1241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 완료한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도로 촬영 </a:t>
                      </a:r>
                      <a:r>
                        <a:rPr lang="en-US" altLang="ko-KR" sz="1400" b="0"/>
                        <a:t>~ </a:t>
                      </a:r>
                      <a:r>
                        <a:rPr lang="ko-KR" altLang="en-US" sz="1400" b="0"/>
                        <a:t>사람</a:t>
                      </a:r>
                      <a:r>
                        <a:rPr lang="en-US" altLang="ko-KR" sz="1400" b="0"/>
                        <a:t>&amp;</a:t>
                      </a:r>
                      <a:r>
                        <a:rPr lang="ko-KR" altLang="en-US" sz="1400" b="0"/>
                        <a:t>차량 인식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인식된 객체들의 영상에서의 좌표 값 저장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 b="0"/>
                        <a:t>차량위치 누적을 통한 도로 판단 기준 설정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LCD</a:t>
                      </a:r>
                      <a:r>
                        <a:rPr lang="ko-KR" altLang="en-US" sz="1400" b="0"/>
                        <a:t>를 통한 위험 상황 전달</a:t>
                      </a:r>
                      <a:endParaRPr lang="en-US" altLang="ko-KR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서버를 통해 </a:t>
                      </a:r>
                      <a:r>
                        <a:rPr lang="en-US" altLang="ko-KR" sz="1400" b="0"/>
                        <a:t>App</a:t>
                      </a:r>
                      <a:r>
                        <a:rPr lang="ko-KR" altLang="en-US" sz="1400" b="0"/>
                        <a:t>을 설치한 </a:t>
                      </a: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기기로 </a:t>
                      </a:r>
                      <a:r>
                        <a:rPr lang="en-US" altLang="ko-KR" sz="1400" b="0"/>
                        <a:t>push </a:t>
                      </a:r>
                      <a:r>
                        <a:rPr lang="ko-KR" altLang="en-US" sz="1400" b="0"/>
                        <a:t>메시지 전송 완료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보드</a:t>
                      </a:r>
                      <a:r>
                        <a:rPr lang="en-US" altLang="ko-KR" sz="1400" b="0"/>
                        <a:t>(</a:t>
                      </a:r>
                      <a:r>
                        <a:rPr lang="ko-KR" altLang="en-US" sz="1400" b="0"/>
                        <a:t>카메라</a:t>
                      </a:r>
                      <a:r>
                        <a:rPr lang="en-US" altLang="ko-KR" sz="1400" b="0"/>
                        <a:t>)</a:t>
                      </a:r>
                      <a:r>
                        <a:rPr lang="ko-KR" altLang="en-US" sz="1400" b="0"/>
                        <a:t>의 목록 및 위치 관리를 위한 </a:t>
                      </a:r>
                      <a:r>
                        <a:rPr lang="en-US" altLang="ko-KR" sz="1400" b="0"/>
                        <a:t>DB</a:t>
                      </a:r>
                      <a:r>
                        <a:rPr lang="ko-KR" altLang="en-US" sz="1400" b="0"/>
                        <a:t>구축 완료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Cloud</a:t>
                      </a:r>
                      <a:r>
                        <a:rPr lang="ko-KR" altLang="en-US" sz="1400" b="0"/>
                        <a:t>서버에서 보드와 통신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서버로부터 </a:t>
                      </a: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수신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음성 경보 및 </a:t>
                      </a:r>
                      <a:r>
                        <a:rPr lang="en-US" altLang="ko-KR" sz="1400" b="0"/>
                        <a:t>App </a:t>
                      </a:r>
                      <a:r>
                        <a:rPr lang="ko-KR" altLang="en-US" sz="1400" b="0"/>
                        <a:t>실행 시 현 위치와 위험 상황 위치를 </a:t>
                      </a:r>
                      <a:r>
                        <a:rPr lang="en-US" altLang="ko-KR" sz="1400" b="0"/>
                        <a:t>Google Map</a:t>
                      </a:r>
                      <a:r>
                        <a:rPr lang="ko-KR" altLang="en-US" sz="1400" b="0"/>
                        <a:t>으로 확인 완료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 </a:t>
                      </a:r>
                      <a:r>
                        <a:rPr lang="en-US" altLang="ko-KR" sz="1400" b="0"/>
                        <a:t>GPS </a:t>
                      </a:r>
                      <a:r>
                        <a:rPr lang="ko-KR" altLang="en-US" sz="1400" b="0"/>
                        <a:t>좌표와 비교 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개발할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사람과 차량 인식 시 오인식 감소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시나리오 별 상황 판단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LCD</a:t>
                      </a:r>
                      <a:r>
                        <a:rPr lang="ko-KR" altLang="en-US" sz="1400" b="0"/>
                        <a:t> 상황 화면 전환 안정화</a:t>
                      </a:r>
                      <a:endParaRPr lang="en-US" altLang="ko-KR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실제 경보상황에서 테스트하며 안정화 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전송 주기 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UI </a:t>
                      </a:r>
                      <a:r>
                        <a:rPr lang="ko-KR" altLang="en-US" sz="1400" b="0"/>
                        <a:t>수정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실제 경보상황에서 테스트하며 안정화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 경보 히스토리 기능</a:t>
                      </a:r>
                    </a:p>
                  </a:txBody>
                  <a:tcPr anchor="ctr"/>
                </a:tc>
              </a:tr>
              <a:tr h="49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제외할 기능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변경</a:t>
                      </a:r>
                      <a:r>
                        <a:rPr lang="en-US" altLang="ko-KR" b="1"/>
                        <a:t>)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영상처리화면</a:t>
                      </a:r>
                      <a:r>
                        <a:rPr lang="en-US" altLang="ko-KR" sz="1400" b="0"/>
                        <a:t>(</a:t>
                      </a:r>
                      <a:r>
                        <a:rPr lang="ko-KR" altLang="en-US" sz="1400" b="0"/>
                        <a:t>데모용</a:t>
                      </a:r>
                      <a:r>
                        <a:rPr lang="en-US" altLang="ko-KR" sz="1400" b="0"/>
                        <a:t>)</a:t>
                      </a:r>
                      <a:r>
                        <a:rPr lang="ko-KR" altLang="en-US" sz="1400" b="0"/>
                        <a:t>과 경고화면을 한 화면에 출력</a:t>
                      </a:r>
                      <a:r>
                        <a:rPr lang="en-US" altLang="ko-KR" sz="1400" b="0"/>
                        <a:t>(HDMI </a:t>
                      </a:r>
                      <a:r>
                        <a:rPr lang="ko-KR" altLang="en-US" sz="1400" b="0"/>
                        <a:t>포트 </a:t>
                      </a:r>
                      <a:r>
                        <a:rPr lang="en-US" altLang="ko-KR" sz="1400" b="0"/>
                        <a:t>1</a:t>
                      </a:r>
                      <a:r>
                        <a:rPr lang="ko-KR" altLang="en-US" sz="1400" b="0"/>
                        <a:t>개</a:t>
                      </a:r>
                      <a:r>
                        <a:rPr lang="en-US" altLang="ko-KR" sz="1400" b="0"/>
                        <a:t>)</a:t>
                      </a: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607168" y="2060929"/>
            <a:ext cx="522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보드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600218" y="2110973"/>
            <a:ext cx="520546" cy="296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서버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372600" y="2049591"/>
            <a:ext cx="701040" cy="2916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모바일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3650696" y="1661847"/>
            <a:ext cx="695813" cy="517938"/>
            <a:chOff x="3276600" y="1512143"/>
            <a:chExt cx="2420575" cy="182519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marL="0" indent="0" algn="ctr" defTabSz="1080135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900" b="0" i="0">
                  <a:solidFill>
                    <a:srgbClr val="FF0000"/>
                  </a:solidFill>
                  <a:latin typeface="Arial"/>
                  <a:cs typeface="Arial"/>
                </a:rPr>
                <a:t>!</a:t>
              </a:r>
              <a:endParaRPr lang="ko-KR" altLang="en-US" sz="900" b="0" i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89" name="직선 화살표 연결선 88"/>
          <p:cNvCxnSpPr>
            <a:stCxn id="9" idx="3"/>
            <a:endCxn id="87" idx="1"/>
          </p:cNvCxnSpPr>
          <p:nvPr/>
        </p:nvCxnSpPr>
        <p:spPr>
          <a:xfrm>
            <a:off x="3218584" y="1505542"/>
            <a:ext cx="432112" cy="4152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05600" y="1619784"/>
            <a:ext cx="1643380" cy="44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GitHub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8494" y="2081429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0">
                <a:latin typeface="맑은 고딕"/>
                <a:ea typeface="맑은 고딕"/>
              </a:rPr>
              <a:t>주소 : https://github.com/gemini1024/PSCAC</a:t>
            </a:r>
            <a:endParaRPr lang="ko-KR" altLang="en-US" sz="1600" b="0">
              <a:latin typeface="맑은 고딕"/>
              <a:ea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858000" y="2956366"/>
          <a:ext cx="4449045" cy="762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3015"/>
                <a:gridCol w="1483015"/>
                <a:gridCol w="1483015"/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임현창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최지훈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pic>
        <p:nvPicPr>
          <p:cNvPr id="1026" name="Picture 2" descr="C:\Users\Administrator\Desktop\Network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599956" y="4128248"/>
            <a:ext cx="5204785" cy="1590936"/>
          </a:xfrm>
          <a:prstGeom prst="rect">
            <a:avLst/>
          </a:prstGeom>
          <a:noFill/>
        </p:spPr>
      </p:pic>
      <p:pic>
        <p:nvPicPr>
          <p:cNvPr id="1028" name="Picture 4" descr="C:\Users\Administrator\Desktop\main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81000" y="1371600"/>
            <a:ext cx="6201974" cy="434758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08494" y="2563414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 b="0">
                <a:latin typeface="맑은 고딕"/>
                <a:ea typeface="맑은 고딕"/>
              </a:rPr>
              <a:t>팀원 별 </a:t>
            </a:r>
            <a:r>
              <a:rPr lang="en-US" altLang="ko-KR" sz="1600" b="0">
                <a:latin typeface="맑은 고딕"/>
                <a:ea typeface="맑은 고딕"/>
              </a:rPr>
              <a:t>ID</a:t>
            </a:r>
            <a:endParaRPr lang="ko-KR" altLang="en-US" sz="1600" b="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</a:p>
          <a:p>
            <a:pPr lvl="0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/>
              <a:t>      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(43.7%)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(24.8%)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/>
              <a:t>(</a:t>
            </a:r>
            <a:r>
              <a:rPr lang="ko-KR" altLang="en-US" sz="1600"/>
              <a:t>출처 </a:t>
            </a:r>
            <a:r>
              <a:rPr lang="en-US" altLang="ko-KR" sz="1600"/>
              <a:t>: </a:t>
            </a:r>
            <a:r>
              <a:rPr lang="ko-KR" altLang="en-US" sz="1600"/>
              <a:t>도로교통공단 ‘스쿨존 내 어린이 교통사고 특성 분석’</a:t>
            </a:r>
            <a:r>
              <a:rPr lang="en-US" altLang="ko-KR" sz="160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</a:rPr>
              <a:t>2.  </a:t>
            </a:r>
            <a:r>
              <a:rPr lang="ko-KR" altLang="en-US" sz="200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>
                <a:solidFill>
                  <a:srgbClr val="000000"/>
                </a:solidFill>
              </a:rPr>
              <a:t>행동반응이 떨어짐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342900" lvl="0" indent="-3429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>
              <a:solidFill>
                <a:srgbClr val="000000"/>
              </a:solidFill>
              <a:latin typeface="맑은 고딕"/>
            </a:endParaRP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‘</a:t>
            </a:r>
            <a:r>
              <a:rPr lang="ko-KR" altLang="en-US" sz="160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’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)</a:t>
            </a:r>
          </a:p>
          <a:p>
            <a:pPr marL="228600" lvl="0" indent="-2286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000" b="0" i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현재 도로의 상황을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 운전자에게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알려 주의시키자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0" i="0">
                <a:solidFill>
                  <a:srgbClr val="000000"/>
                </a:solidFill>
                <a:latin typeface="Arial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어린이 보호구역이 있음에도 보호구역 내 교통사고 발생률 줄어들지 않음</a:t>
            </a:r>
            <a:r>
              <a:rPr lang="en-US" altLang="ko-KR" sz="200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3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  </a:t>
            </a:r>
            <a:r>
              <a:rPr lang="ko-KR" altLang="en-US" sz="200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/>
              <a:t>차도횡단 중 일어나는 사고의 </a:t>
            </a:r>
            <a:r>
              <a:rPr lang="ko-KR" altLang="en-US" sz="2000">
                <a:solidFill>
                  <a:srgbClr val="000000"/>
                </a:solidFill>
              </a:rPr>
              <a:t>비율이 가장 높다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chemeClr val="tx1"/>
              </a:solidFill>
            </a:endParaRP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r>
              <a:rPr lang="ko-KR" altLang="en-US" sz="200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endParaRPr lang="en-US" altLang="ko-KR" sz="2000" b="0" i="0">
              <a:solidFill>
                <a:schemeClr val="tx1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0" i="0">
                <a:solidFill>
                  <a:srgbClr val="000000"/>
                </a:solidFill>
                <a:latin typeface="Arial"/>
              </a:rPr>
              <a:t>  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교통사고 분석시스템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)</a:t>
            </a:r>
            <a:endParaRPr lang="en-US" altLang="ko-KR" sz="1600" b="0" i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>
                  <a:solidFill>
                    <a:srgbClr val="FF0000"/>
                  </a:solidFill>
                  <a:latin typeface="맑은 고딕"/>
                </a:rPr>
                <a:t>!</a:t>
              </a:r>
            </a:p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0" i="0">
                  <a:solidFill>
                    <a:srgbClr val="000000"/>
                  </a:solidFill>
                  <a:latin typeface="Arial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/>
                <a:gridCol w="1821667"/>
                <a:gridCol w="1821667"/>
                <a:gridCol w="1302575"/>
              </a:tblGrid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총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횡단 중 사고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)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비율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2010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305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67%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2011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327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183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2012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271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142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52%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2013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123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61%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2014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252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139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개발효과</a:t>
            </a:r>
          </a:p>
          <a:p>
            <a:pPr lvl="0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운전자의 사각지대를 줄여 교통사고를 미연에 방지</a:t>
            </a:r>
          </a:p>
          <a:p>
            <a:endParaRPr lang="en-US" altLang="ko-KR" sz="2000"/>
          </a:p>
          <a:p>
            <a:r>
              <a:rPr lang="en-US" altLang="ko-KR" sz="2000"/>
              <a:t>- </a:t>
            </a:r>
            <a:r>
              <a:rPr lang="ko-KR" altLang="en-US" sz="2000"/>
              <a:t>횡단 중 일어나는 교통사고의 발생률 감소</a:t>
            </a:r>
          </a:p>
          <a:p>
            <a:endParaRPr lang="ko-KR" altLang="en-US" sz="2000"/>
          </a:p>
          <a:p>
            <a:r>
              <a:rPr lang="en-US" altLang="ko-KR" sz="2000"/>
              <a:t>- </a:t>
            </a:r>
            <a:r>
              <a:rPr lang="ko-KR" altLang="en-US" sz="2000"/>
              <a:t>교통사고로 인해 발생하는 사회적 비용감소</a:t>
            </a:r>
          </a:p>
          <a:p>
            <a:endParaRPr lang="en-US" altLang="ko-KR" sz="200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어린이가 차도에 있음을 인식</a:t>
            </a:r>
          </a:p>
          <a:p>
            <a:endParaRPr lang="ko-KR" altLang="en-US" sz="2000"/>
          </a:p>
          <a:p>
            <a:r>
              <a:rPr lang="en-US" altLang="ko-KR" sz="2000"/>
              <a:t>- </a:t>
            </a:r>
            <a:r>
              <a:rPr lang="ko-KR" altLang="en-US" sz="2000"/>
              <a:t>어린이가 보도에 있더라도 차도 쪽으로 급작스럽게 뛰어드는 </a:t>
            </a:r>
            <a:r>
              <a:rPr lang="en-US" altLang="ko-KR" sz="2000"/>
              <a:t/>
            </a:r>
            <a:br>
              <a:rPr lang="en-US" altLang="ko-KR" sz="2000"/>
            </a:br>
            <a:r>
              <a:rPr lang="en-US" altLang="ko-KR" sz="2000"/>
              <a:t>  </a:t>
            </a:r>
            <a:r>
              <a:rPr lang="ko-KR" altLang="en-US" sz="2000"/>
              <a:t>행동을 했을 때 인식</a:t>
            </a:r>
            <a:endParaRPr lang="en-US" altLang="ko-KR" sz="200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개발목표</a:t>
            </a:r>
            <a:endParaRPr lang="en-US" altLang="ko-KR" sz="2400" b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2332</Words>
  <Application>Microsoft Office PowerPoint</Application>
  <PresentationFormat>사용자 지정</PresentationFormat>
  <Paragraphs>648</Paragraphs>
  <Slides>38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Registered User</cp:lastModifiedBy>
  <cp:revision>328</cp:revision>
  <dcterms:created xsi:type="dcterms:W3CDTF">2013-09-12T13:05:01Z</dcterms:created>
  <dcterms:modified xsi:type="dcterms:W3CDTF">2017-04-18T08:49:43Z</dcterms:modified>
  <cp:category>Presentations, Business Presentations, Free PowerPoint Templates</cp:category>
  <cp:contentStatus>Template</cp:contentStatus>
</cp:coreProperties>
</file>